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6" r:id="rId8"/>
    <p:sldId id="269" r:id="rId9"/>
    <p:sldId id="282" r:id="rId10"/>
    <p:sldId id="267" r:id="rId11"/>
    <p:sldId id="281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2DD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39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2016-06-16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2016-06-16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2016-06-16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2016-06-16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2016-06-16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2016-06-16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2016-06-16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2016-06-16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2016-06-16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2016-06-16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2016-06-16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2016-06-16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16" name="Podtytuł 15"/>
          <p:cNvSpPr>
            <a:spLocks noGrp="1"/>
          </p:cNvSpPr>
          <p:nvPr>
            <p:ph type="subTitle" idx="1"/>
          </p:nvPr>
        </p:nvSpPr>
        <p:spPr>
          <a:xfrm>
            <a:off x="1371600" y="2780928"/>
            <a:ext cx="6400800" cy="2808312"/>
          </a:xfrm>
        </p:spPr>
        <p:txBody>
          <a:bodyPr>
            <a:normAutofit/>
          </a:bodyPr>
          <a:lstStyle/>
          <a:p>
            <a:r>
              <a:rPr lang="pl-PL" dirty="0" smtClean="0">
                <a:solidFill>
                  <a:schemeClr val="tx1"/>
                </a:solidFill>
                <a:latin typeface="Museo 500"/>
              </a:rPr>
              <a:t>Obóz V Szczepu Harcerskiego</a:t>
            </a:r>
          </a:p>
          <a:p>
            <a:r>
              <a:rPr lang="pl-PL" dirty="0" smtClean="0">
                <a:solidFill>
                  <a:schemeClr val="tx1"/>
                </a:solidFill>
                <a:latin typeface="Museo 500"/>
              </a:rPr>
              <a:t>„Czarna Piątka” i 15 DGZ „Stowarzyszenie Przyjaciół Brykniętego Prosiaczka”</a:t>
            </a:r>
            <a:r>
              <a:rPr lang="pl-PL" dirty="0" smtClean="0">
                <a:latin typeface="Museo 500"/>
              </a:rPr>
              <a:t/>
            </a:r>
            <a:br>
              <a:rPr lang="pl-PL" dirty="0" smtClean="0">
                <a:latin typeface="Museo 500"/>
              </a:rPr>
            </a:br>
            <a:r>
              <a:rPr lang="pl-PL" sz="2400" i="1" dirty="0" smtClean="0">
                <a:solidFill>
                  <a:schemeClr val="tx1"/>
                </a:solidFill>
                <a:latin typeface="Museo 500"/>
              </a:rPr>
              <a:t>baza ZHP Bałdy Piec </a:t>
            </a:r>
            <a:endParaRPr lang="pl-PL" sz="2400" i="1" dirty="0">
              <a:solidFill>
                <a:schemeClr val="tx1"/>
              </a:solidFill>
              <a:latin typeface="Museo 500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9" name="Obraz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2895600" cy="1133475"/>
          </a:xfrm>
          <a:prstGeom prst="rect">
            <a:avLst/>
          </a:prstGeom>
          <a:noFill/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2225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500"/>
                <a:ea typeface="Calibri" pitchFamily="34" charset="0"/>
                <a:cs typeface="Times New Roman" pitchFamily="18" charset="0"/>
              </a:rPr>
              <a:t>V Szczep Harcerski</a:t>
            </a:r>
            <a:br>
              <a:rPr kumimoji="0" lang="pl-PL" sz="1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500"/>
                <a:ea typeface="Calibri" pitchFamily="34" charset="0"/>
                <a:cs typeface="Times New Roman" pitchFamily="18" charset="0"/>
              </a:rPr>
            </a:br>
            <a:r>
              <a:rPr kumimoji="0" lang="pl-PL" sz="1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„</a:t>
            </a:r>
            <a:r>
              <a:rPr kumimoji="0" lang="pl-PL" sz="13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500"/>
                <a:ea typeface="Calibri" pitchFamily="34" charset="0"/>
                <a:cs typeface="Times New Roman" pitchFamily="18" charset="0"/>
              </a:rPr>
              <a:t>Czarna Piątka</a:t>
            </a:r>
            <a:r>
              <a:rPr kumimoji="0" lang="pl-PL" sz="13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3" name="Picture 5" descr="313505_254651077919496_276044113_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60648"/>
            <a:ext cx="18002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16" name="Podtytuł 15"/>
          <p:cNvSpPr>
            <a:spLocks noGrp="1"/>
          </p:cNvSpPr>
          <p:nvPr>
            <p:ph type="subTitle" idx="1"/>
          </p:nvPr>
        </p:nvSpPr>
        <p:spPr>
          <a:xfrm>
            <a:off x="1371600" y="2492896"/>
            <a:ext cx="6400800" cy="3096344"/>
          </a:xfrm>
        </p:spPr>
        <p:txBody>
          <a:bodyPr>
            <a:normAutofit/>
          </a:bodyPr>
          <a:lstStyle/>
          <a:p>
            <a:endParaRPr lang="pl-PL" dirty="0" smtClean="0">
              <a:latin typeface="Museo 300"/>
            </a:endParaRPr>
          </a:p>
          <a:p>
            <a:pPr algn="l"/>
            <a:r>
              <a:rPr lang="pl-PL" sz="2800" dirty="0" smtClean="0">
                <a:solidFill>
                  <a:schemeClr val="tx1"/>
                </a:solidFill>
                <a:latin typeface="Museo 300"/>
              </a:rPr>
              <a:t>Zbiórka wyjazdowa: 30 czerwca, czwartek, godz.22:00, parking przy OBI</a:t>
            </a:r>
          </a:p>
          <a:p>
            <a:pPr algn="l"/>
            <a:r>
              <a:rPr lang="pl-PL" sz="2800" dirty="0" smtClean="0">
                <a:solidFill>
                  <a:schemeClr val="tx1"/>
                </a:solidFill>
                <a:latin typeface="Museo 300"/>
              </a:rPr>
              <a:t>Powrót: 17 lipca, niedziela, ok. godz. 06:00, parking przy OBI</a:t>
            </a:r>
          </a:p>
          <a:p>
            <a:r>
              <a:rPr lang="pl-PL" sz="2800" u="sng" dirty="0" smtClean="0">
                <a:solidFill>
                  <a:schemeClr val="tx1"/>
                </a:solidFill>
                <a:latin typeface="Museo 300"/>
              </a:rPr>
              <a:t>- nie jedziemy w mundurach -</a:t>
            </a:r>
          </a:p>
          <a:p>
            <a:endParaRPr lang="pl-PL" dirty="0">
              <a:solidFill>
                <a:schemeClr val="tx1"/>
              </a:solidFill>
              <a:latin typeface="Museo 300"/>
            </a:endParaRPr>
          </a:p>
        </p:txBody>
      </p:sp>
      <p:pic>
        <p:nvPicPr>
          <p:cNvPr id="1027" name="Obraz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2895600" cy="1133475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5076056" y="350559"/>
            <a:ext cx="3453775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14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Museo 300" charset="0"/>
              <a:ea typeface="Calibri" pitchFamily="34" charset="0"/>
              <a:cs typeface="Museo 500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lang="pl-PL" sz="1400" b="1" dirty="0" smtClean="0">
              <a:solidFill>
                <a:srgbClr val="FFFFFF"/>
              </a:solidFill>
              <a:latin typeface="Museo 300" charset="0"/>
              <a:ea typeface="Calibri" pitchFamily="34" charset="0"/>
              <a:cs typeface="Museo 500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Chorągiew Śląska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3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Obszar programowo-metodyczny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3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23 stycznia 2016 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5" descr="313505_254651077919496_276044113_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60648"/>
            <a:ext cx="18002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16" name="Podtytuł 15"/>
          <p:cNvSpPr>
            <a:spLocks noGrp="1"/>
          </p:cNvSpPr>
          <p:nvPr>
            <p:ph type="subTitle" idx="1"/>
          </p:nvPr>
        </p:nvSpPr>
        <p:spPr>
          <a:xfrm>
            <a:off x="1371600" y="2204864"/>
            <a:ext cx="6400800" cy="388843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l-PL" sz="1600" b="1" smtClean="0">
                <a:solidFill>
                  <a:schemeClr val="tx1"/>
                </a:solidFill>
                <a:latin typeface="Museo 300"/>
              </a:rPr>
              <a:t>Kadra </a:t>
            </a:r>
            <a:r>
              <a:rPr lang="pl-PL" sz="1600" b="1" smtClean="0">
                <a:solidFill>
                  <a:schemeClr val="tx1"/>
                </a:solidFill>
                <a:latin typeface="Museo 300"/>
              </a:rPr>
              <a:t>- </a:t>
            </a:r>
            <a:r>
              <a:rPr lang="pl-PL" sz="1600" b="1" smtClean="0">
                <a:solidFill>
                  <a:schemeClr val="tx1"/>
                </a:solidFill>
                <a:latin typeface="Museo 300"/>
              </a:rPr>
              <a:t>wolontariusze:</a:t>
            </a:r>
            <a:endParaRPr lang="pl-PL" sz="1600" b="1" dirty="0" smtClean="0">
              <a:solidFill>
                <a:schemeClr val="tx1"/>
              </a:solidFill>
              <a:latin typeface="Museo 300"/>
            </a:endParaRPr>
          </a:p>
          <a:p>
            <a:pPr algn="just"/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Komendantka obozu – hm. Patrycja </a:t>
            </a:r>
            <a:r>
              <a:rPr lang="pl-PL" sz="1600" dirty="0" err="1" smtClean="0">
                <a:solidFill>
                  <a:schemeClr val="tx1"/>
                </a:solidFill>
                <a:latin typeface="Museo 300"/>
              </a:rPr>
              <a:t>Makarska-Chachaj</a:t>
            </a:r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, kierownik placówek wypoczynku (uprawnienia związkowe i państwowe)</a:t>
            </a:r>
          </a:p>
          <a:p>
            <a:pPr algn="just"/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Kwatermistrz/wychowawca – </a:t>
            </a:r>
            <a:r>
              <a:rPr lang="pl-PL" sz="1600" dirty="0" err="1" smtClean="0">
                <a:solidFill>
                  <a:schemeClr val="tx1"/>
                </a:solidFill>
                <a:latin typeface="Museo 300"/>
              </a:rPr>
              <a:t>pwd</a:t>
            </a:r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. Damian Twarowski </a:t>
            </a:r>
            <a:r>
              <a:rPr lang="pl-PL" sz="1600" dirty="0" err="1" smtClean="0">
                <a:solidFill>
                  <a:schemeClr val="tx1"/>
                </a:solidFill>
                <a:latin typeface="Museo 300"/>
              </a:rPr>
              <a:t>(up</a:t>
            </a:r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r. związkowe) </a:t>
            </a:r>
          </a:p>
          <a:p>
            <a:pPr algn="just"/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Z-ca ds. programowych/wychowawca – </a:t>
            </a:r>
            <a:r>
              <a:rPr lang="pl-PL" sz="1600" dirty="0" err="1" smtClean="0">
                <a:solidFill>
                  <a:schemeClr val="tx1"/>
                </a:solidFill>
                <a:latin typeface="Museo 300"/>
              </a:rPr>
              <a:t>pwd</a:t>
            </a:r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. Magdalena Robakowska </a:t>
            </a:r>
            <a:r>
              <a:rPr lang="pl-PL" sz="1600" dirty="0" err="1" smtClean="0">
                <a:solidFill>
                  <a:schemeClr val="tx1"/>
                </a:solidFill>
                <a:latin typeface="Museo 300"/>
              </a:rPr>
              <a:t>(up</a:t>
            </a:r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r. związkowe) </a:t>
            </a:r>
          </a:p>
          <a:p>
            <a:pPr algn="just"/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Drużynowa/wychowawca – </a:t>
            </a:r>
            <a:r>
              <a:rPr lang="pl-PL" sz="1600" dirty="0" err="1" smtClean="0">
                <a:solidFill>
                  <a:schemeClr val="tx1"/>
                </a:solidFill>
                <a:latin typeface="Museo 300"/>
              </a:rPr>
              <a:t>pwd</a:t>
            </a:r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. Paulina Wąs </a:t>
            </a:r>
            <a:r>
              <a:rPr lang="pl-PL" sz="1600" dirty="0" err="1" smtClean="0">
                <a:solidFill>
                  <a:schemeClr val="tx1"/>
                </a:solidFill>
                <a:latin typeface="Museo 300"/>
              </a:rPr>
              <a:t>(up</a:t>
            </a:r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r. związkowe i państwowe)</a:t>
            </a:r>
          </a:p>
          <a:p>
            <a:pPr algn="just"/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Drużynowa/wychowawca – </a:t>
            </a:r>
            <a:r>
              <a:rPr lang="pl-PL" sz="1600" dirty="0" err="1" smtClean="0">
                <a:solidFill>
                  <a:schemeClr val="tx1"/>
                </a:solidFill>
                <a:latin typeface="Museo 300"/>
              </a:rPr>
              <a:t>pwd</a:t>
            </a:r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. Martyna Filip </a:t>
            </a:r>
            <a:r>
              <a:rPr lang="pl-PL" sz="1600" dirty="0" err="1" smtClean="0">
                <a:solidFill>
                  <a:schemeClr val="tx1"/>
                </a:solidFill>
                <a:latin typeface="Museo 300"/>
              </a:rPr>
              <a:t>(up</a:t>
            </a:r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r. związkowe) </a:t>
            </a:r>
          </a:p>
          <a:p>
            <a:pPr algn="just"/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Drużynowy/wychowawca – </a:t>
            </a:r>
            <a:r>
              <a:rPr lang="pl-PL" sz="1600" dirty="0" err="1" smtClean="0">
                <a:solidFill>
                  <a:schemeClr val="tx1"/>
                </a:solidFill>
                <a:latin typeface="Museo 300"/>
              </a:rPr>
              <a:t>dh</a:t>
            </a:r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. Artur </a:t>
            </a:r>
            <a:r>
              <a:rPr lang="pl-PL" sz="1600" dirty="0" err="1" smtClean="0">
                <a:solidFill>
                  <a:schemeClr val="tx1"/>
                </a:solidFill>
                <a:latin typeface="Museo 300"/>
              </a:rPr>
              <a:t>Gdulski</a:t>
            </a:r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 </a:t>
            </a:r>
            <a:r>
              <a:rPr lang="pl-PL" sz="1600" dirty="0" err="1" smtClean="0">
                <a:solidFill>
                  <a:schemeClr val="tx1"/>
                </a:solidFill>
                <a:latin typeface="Museo 300"/>
              </a:rPr>
              <a:t>(up</a:t>
            </a:r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r. państwowe)</a:t>
            </a:r>
          </a:p>
          <a:p>
            <a:pPr algn="just"/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kadra młodzieżowa – </a:t>
            </a:r>
            <a:r>
              <a:rPr lang="pl-PL" sz="1600" dirty="0" err="1" smtClean="0">
                <a:solidFill>
                  <a:schemeClr val="tx1"/>
                </a:solidFill>
                <a:latin typeface="Museo 300"/>
              </a:rPr>
              <a:t>pwd</a:t>
            </a:r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. Ewelina Stanek (drużynowa), </a:t>
            </a:r>
            <a:r>
              <a:rPr lang="pl-PL" sz="1600" dirty="0" err="1" smtClean="0">
                <a:solidFill>
                  <a:schemeClr val="tx1"/>
                </a:solidFill>
                <a:latin typeface="Museo 300"/>
              </a:rPr>
              <a:t>dh</a:t>
            </a:r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. Martyna Orszulak, </a:t>
            </a:r>
            <a:r>
              <a:rPr lang="pl-PL" sz="1600" dirty="0" err="1" smtClean="0">
                <a:solidFill>
                  <a:schemeClr val="tx1"/>
                </a:solidFill>
                <a:latin typeface="Museo 300"/>
              </a:rPr>
              <a:t>dh</a:t>
            </a:r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. Tomasz Kapcia, </a:t>
            </a:r>
            <a:r>
              <a:rPr lang="pl-PL" sz="1600" dirty="0" err="1" smtClean="0">
                <a:solidFill>
                  <a:schemeClr val="tx1"/>
                </a:solidFill>
                <a:latin typeface="Museo 300"/>
              </a:rPr>
              <a:t>dh</a:t>
            </a:r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. Kacper Szymczak</a:t>
            </a:r>
          </a:p>
          <a:p>
            <a:pPr algn="just"/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Z-ca Kwatermistrza (zarządzanie magazynem) – </a:t>
            </a:r>
            <a:r>
              <a:rPr lang="pl-PL" sz="1600" dirty="0" err="1" smtClean="0">
                <a:solidFill>
                  <a:schemeClr val="tx1"/>
                </a:solidFill>
                <a:latin typeface="Museo 300"/>
              </a:rPr>
              <a:t>dh</a:t>
            </a:r>
            <a:r>
              <a:rPr lang="pl-PL" sz="1600" dirty="0" smtClean="0">
                <a:solidFill>
                  <a:schemeClr val="tx1"/>
                </a:solidFill>
                <a:latin typeface="Museo 300"/>
              </a:rPr>
              <a:t>. Mateusz Robakowski </a:t>
            </a:r>
          </a:p>
          <a:p>
            <a:pPr algn="just"/>
            <a:r>
              <a:rPr lang="pl-PL" sz="1800" dirty="0" smtClean="0">
                <a:solidFill>
                  <a:srgbClr val="FF0000"/>
                </a:solidFill>
                <a:latin typeface="Museo 300"/>
              </a:rPr>
              <a:t>Kontakt: komendant lub opiekunowie </a:t>
            </a:r>
          </a:p>
          <a:p>
            <a:pPr algn="just"/>
            <a:endParaRPr lang="pl-PL" sz="1800" dirty="0" smtClean="0">
              <a:solidFill>
                <a:schemeClr val="tx1"/>
              </a:solidFill>
              <a:latin typeface="Museo 300"/>
            </a:endParaRPr>
          </a:p>
          <a:p>
            <a:pPr algn="just"/>
            <a:endParaRPr lang="pl-PL" sz="1800" dirty="0" smtClean="0">
              <a:solidFill>
                <a:schemeClr val="tx1"/>
              </a:solidFill>
              <a:latin typeface="Museo 300"/>
            </a:endParaRPr>
          </a:p>
          <a:p>
            <a:pPr algn="just"/>
            <a:endParaRPr lang="pl-PL" sz="1800" dirty="0" smtClean="0">
              <a:solidFill>
                <a:schemeClr val="tx1"/>
              </a:solidFill>
              <a:latin typeface="Museo 300"/>
            </a:endParaRPr>
          </a:p>
          <a:p>
            <a:endParaRPr lang="pl-PL" dirty="0">
              <a:solidFill>
                <a:schemeClr val="tx1"/>
              </a:solidFill>
              <a:latin typeface="Museo 300"/>
            </a:endParaRPr>
          </a:p>
        </p:txBody>
      </p:sp>
      <p:pic>
        <p:nvPicPr>
          <p:cNvPr id="1027" name="Obraz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2895600" cy="1133475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" name="Picture 5" descr="313505_254651077919496_276044113_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60648"/>
            <a:ext cx="18002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16" name="Podtytuł 15"/>
          <p:cNvSpPr>
            <a:spLocks noGrp="1"/>
          </p:cNvSpPr>
          <p:nvPr>
            <p:ph type="subTitle" idx="1"/>
          </p:nvPr>
        </p:nvSpPr>
        <p:spPr>
          <a:xfrm>
            <a:off x="755576" y="2132856"/>
            <a:ext cx="7560840" cy="4176464"/>
          </a:xfrm>
        </p:spPr>
        <p:txBody>
          <a:bodyPr>
            <a:normAutofit fontScale="55000" lnSpcReduction="20000"/>
          </a:bodyPr>
          <a:lstStyle/>
          <a:p>
            <a:r>
              <a:rPr lang="pl-PL" dirty="0" smtClean="0">
                <a:solidFill>
                  <a:schemeClr val="tx1"/>
                </a:solidFill>
                <a:latin typeface="Museo 300"/>
              </a:rPr>
              <a:t>Program:</a:t>
            </a:r>
          </a:p>
          <a:p>
            <a:r>
              <a:rPr lang="pl-PL" b="1" i="1" dirty="0" smtClean="0">
                <a:solidFill>
                  <a:srgbClr val="E52DDC"/>
                </a:solidFill>
              </a:rPr>
              <a:t>„PRL PRZEZ RÓŻOWE OKULARY”</a:t>
            </a:r>
          </a:p>
          <a:p>
            <a:endParaRPr lang="pl-PL" dirty="0" smtClean="0">
              <a:solidFill>
                <a:schemeClr val="tx1"/>
              </a:solidFill>
            </a:endParaRPr>
          </a:p>
          <a:p>
            <a:pPr algn="just"/>
            <a:r>
              <a:rPr lang="pl-PL" dirty="0" smtClean="0">
                <a:solidFill>
                  <a:schemeClr val="tx1"/>
                </a:solidFill>
              </a:rPr>
              <a:t>Uczestnicy dowiadują się, że przenieśli się wehikułem czasu do Polskiej Rzeczpospolitej Ludowej. Przez cały czas trwania obozu uczestnicy (harcerze i harcerze starsi) poznają tamtejszą kulturę poprzez grę ekonomiczną i zajęcia programowe, natomiast młodsi uczestnicy (zuchy) podróżują za pomocą biura podróży po polskich miastach, poznając ich historię i kulturę. Formą podsumowania dnia dla obozu będzie gra ekonomiczna, pozwalająca na zdobycie lub wymianę kartek na towary deficytowe, a dla zuchów – podróż do kolejnego miasta dzięki magicznemu wehikułowi.</a:t>
            </a:r>
          </a:p>
          <a:p>
            <a:r>
              <a:rPr lang="pl-PL" dirty="0" smtClean="0">
                <a:solidFill>
                  <a:schemeClr val="tx1"/>
                </a:solidFill>
              </a:rPr>
              <a:t>11 lipca wycieczka na Litwę.</a:t>
            </a:r>
          </a:p>
          <a:p>
            <a:r>
              <a:rPr lang="pl-PL" dirty="0" smtClean="0">
                <a:solidFill>
                  <a:schemeClr val="tx1"/>
                </a:solidFill>
              </a:rPr>
              <a:t>W planach wędrówki środowisk wg planu pracy.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>
                <a:solidFill>
                  <a:schemeClr val="tx1"/>
                </a:solidFill>
                <a:latin typeface="Museo 300"/>
              </a:rPr>
              <a:t> </a:t>
            </a:r>
          </a:p>
          <a:p>
            <a:r>
              <a:rPr lang="pl-PL" dirty="0" smtClean="0">
                <a:solidFill>
                  <a:schemeClr val="tx1"/>
                </a:solidFill>
                <a:latin typeface="Museo 300"/>
              </a:rPr>
              <a:t>Bierzemy udział w niedzielnych nabożeństwach, co jest elementem harcerskiego wychowania.</a:t>
            </a:r>
            <a:endParaRPr lang="pl-PL" dirty="0" smtClean="0"/>
          </a:p>
          <a:p>
            <a:endParaRPr lang="pl-PL" b="1" i="1" dirty="0" smtClean="0">
              <a:solidFill>
                <a:srgbClr val="E52DDC"/>
              </a:solidFill>
            </a:endParaRPr>
          </a:p>
          <a:p>
            <a:endParaRPr lang="pl-PL" dirty="0" smtClean="0">
              <a:solidFill>
                <a:srgbClr val="E52DDC"/>
              </a:solidFill>
            </a:endParaRPr>
          </a:p>
          <a:p>
            <a:endParaRPr lang="pl-PL" dirty="0" smtClean="0">
              <a:solidFill>
                <a:schemeClr val="tx1"/>
              </a:solidFill>
              <a:latin typeface="Museo 300"/>
            </a:endParaRPr>
          </a:p>
        </p:txBody>
      </p:sp>
      <p:pic>
        <p:nvPicPr>
          <p:cNvPr id="1027" name="Obraz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2895600" cy="1133475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5652120" y="350559"/>
            <a:ext cx="2877711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14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Museo 300" charset="0"/>
              <a:ea typeface="Calibri" pitchFamily="34" charset="0"/>
              <a:cs typeface="Museo 500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lang="pl-PL" sz="1400" b="1" dirty="0" smtClean="0">
              <a:solidFill>
                <a:srgbClr val="FFFFFF"/>
              </a:solidFill>
              <a:latin typeface="Museo 300" charset="0"/>
              <a:ea typeface="Calibri" pitchFamily="34" charset="0"/>
              <a:cs typeface="Museo 500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Chorągiew Śląska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3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Obszar programowo-metodyczny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3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23 stycznia 2016 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5" descr="313505_254651077919496_276044113_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60648"/>
            <a:ext cx="18002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16" name="Podtytuł 15"/>
          <p:cNvSpPr>
            <a:spLocks noGrp="1"/>
          </p:cNvSpPr>
          <p:nvPr>
            <p:ph type="subTitle" idx="1"/>
          </p:nvPr>
        </p:nvSpPr>
        <p:spPr>
          <a:xfrm>
            <a:off x="1371600" y="2492896"/>
            <a:ext cx="6400800" cy="3096344"/>
          </a:xfrm>
        </p:spPr>
        <p:txBody>
          <a:bodyPr>
            <a:normAutofit fontScale="92500" lnSpcReduction="10000"/>
          </a:bodyPr>
          <a:lstStyle/>
          <a:p>
            <a:r>
              <a:rPr lang="pl-PL" sz="1800" dirty="0" smtClean="0">
                <a:solidFill>
                  <a:schemeClr val="tx1"/>
                </a:solidFill>
              </a:rPr>
              <a:t>Przez cały czas trwania obozu zuchy będą mogły zdobywać punkty w postaci wpisów do książeczek autostopowicza. Współzawodnictwo będzie prowadzone w szóstkach (jawnie) i indywidualnie (tajnie).</a:t>
            </a:r>
            <a:br>
              <a:rPr lang="pl-PL" sz="1800" dirty="0" smtClean="0">
                <a:solidFill>
                  <a:schemeClr val="tx1"/>
                </a:solidFill>
              </a:rPr>
            </a:br>
            <a:r>
              <a:rPr lang="pl-PL" sz="1800" dirty="0" smtClean="0">
                <a:solidFill>
                  <a:schemeClr val="tx1"/>
                </a:solidFill>
              </a:rPr>
              <a:t/>
            </a:r>
            <a:br>
              <a:rPr lang="pl-PL" sz="1800" dirty="0" smtClean="0">
                <a:solidFill>
                  <a:schemeClr val="tx1"/>
                </a:solidFill>
              </a:rPr>
            </a:br>
            <a:r>
              <a:rPr lang="pl-PL" sz="1800" dirty="0" smtClean="0">
                <a:solidFill>
                  <a:schemeClr val="tx1"/>
                </a:solidFill>
              </a:rPr>
              <a:t>Punkty będzie można uzyskać lub stracić za aktywność (lub jej brak), a także za:</a:t>
            </a:r>
            <a:br>
              <a:rPr lang="pl-PL" sz="1800" dirty="0" smtClean="0">
                <a:solidFill>
                  <a:schemeClr val="tx1"/>
                </a:solidFill>
              </a:rPr>
            </a:br>
            <a:r>
              <a:rPr lang="pl-PL" sz="1800" dirty="0" smtClean="0">
                <a:solidFill>
                  <a:schemeClr val="tx1"/>
                </a:solidFill>
              </a:rPr>
              <a:t>- porządek w namiotach</a:t>
            </a:r>
            <a:br>
              <a:rPr lang="pl-PL" sz="1800" dirty="0" smtClean="0">
                <a:solidFill>
                  <a:schemeClr val="tx1"/>
                </a:solidFill>
              </a:rPr>
            </a:br>
            <a:r>
              <a:rPr lang="pl-PL" sz="1800" dirty="0" smtClean="0">
                <a:solidFill>
                  <a:schemeClr val="tx1"/>
                </a:solidFill>
              </a:rPr>
              <a:t>- punktualność stawiania się na zbiórki</a:t>
            </a:r>
            <a:br>
              <a:rPr lang="pl-PL" sz="1800" dirty="0" smtClean="0">
                <a:solidFill>
                  <a:schemeClr val="tx1"/>
                </a:solidFill>
              </a:rPr>
            </a:br>
            <a:r>
              <a:rPr lang="pl-PL" sz="1800" dirty="0" smtClean="0">
                <a:solidFill>
                  <a:schemeClr val="tx1"/>
                </a:solidFill>
              </a:rPr>
              <a:t>- własną inicjatywę</a:t>
            </a:r>
            <a:br>
              <a:rPr lang="pl-PL" sz="1800" dirty="0" smtClean="0">
                <a:solidFill>
                  <a:schemeClr val="tx1"/>
                </a:solidFill>
              </a:rPr>
            </a:br>
            <a:r>
              <a:rPr lang="pl-PL" sz="1800" dirty="0" smtClean="0">
                <a:solidFill>
                  <a:schemeClr val="tx1"/>
                </a:solidFill>
              </a:rPr>
              <a:t>- ogólną dyscyplinę</a:t>
            </a:r>
            <a:br>
              <a:rPr lang="pl-PL" sz="1800" dirty="0" smtClean="0">
                <a:solidFill>
                  <a:schemeClr val="tx1"/>
                </a:solidFill>
              </a:rPr>
            </a:br>
            <a:r>
              <a:rPr lang="pl-PL" sz="1800" dirty="0" smtClean="0">
                <a:solidFill>
                  <a:schemeClr val="tx1"/>
                </a:solidFill>
              </a:rPr>
              <a:t>- zadania dodatkowe</a:t>
            </a:r>
            <a:br>
              <a:rPr lang="pl-PL" sz="1800" dirty="0" smtClean="0">
                <a:solidFill>
                  <a:schemeClr val="tx1"/>
                </a:solidFill>
              </a:rPr>
            </a:br>
            <a:r>
              <a:rPr lang="pl-PL" sz="1800" dirty="0" smtClean="0">
                <a:solidFill>
                  <a:schemeClr val="tx1"/>
                </a:solidFill>
              </a:rPr>
              <a:t>- wpisy do książeczek autostopowicza.</a:t>
            </a:r>
          </a:p>
          <a:p>
            <a:endParaRPr lang="pl-PL" sz="1700" b="1" dirty="0">
              <a:solidFill>
                <a:schemeClr val="tx1"/>
              </a:solidFill>
              <a:latin typeface="Museo 300"/>
            </a:endParaRPr>
          </a:p>
        </p:txBody>
      </p:sp>
      <p:pic>
        <p:nvPicPr>
          <p:cNvPr id="1027" name="Obraz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2895600" cy="1133475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5652120" y="350559"/>
            <a:ext cx="2877711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14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Museo 300" charset="0"/>
              <a:ea typeface="Calibri" pitchFamily="34" charset="0"/>
              <a:cs typeface="Museo 500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lang="pl-PL" sz="1400" b="1" dirty="0" smtClean="0">
              <a:solidFill>
                <a:srgbClr val="FFFFFF"/>
              </a:solidFill>
              <a:latin typeface="Museo 300" charset="0"/>
              <a:ea typeface="Calibri" pitchFamily="34" charset="0"/>
              <a:cs typeface="Museo 500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Chorągiew Śląska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3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Obszar programowo-metodyczny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3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23 stycznia 2016 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5" descr="313505_254651077919496_276044113_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60648"/>
            <a:ext cx="18002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16" name="Podtytuł 15"/>
          <p:cNvSpPr>
            <a:spLocks noGrp="1"/>
          </p:cNvSpPr>
          <p:nvPr>
            <p:ph type="subTitle" idx="1"/>
          </p:nvPr>
        </p:nvSpPr>
        <p:spPr>
          <a:xfrm>
            <a:off x="1371600" y="2492896"/>
            <a:ext cx="6400800" cy="3096344"/>
          </a:xfrm>
        </p:spPr>
        <p:txBody>
          <a:bodyPr>
            <a:noAutofit/>
          </a:bodyPr>
          <a:lstStyle/>
          <a:p>
            <a:r>
              <a:rPr lang="pl-PL" sz="1700" dirty="0" smtClean="0">
                <a:solidFill>
                  <a:schemeClr val="tx1"/>
                </a:solidFill>
              </a:rPr>
              <a:t>Przez cały czas trwania obozu harcerze i harcerze starsi będą mogli zdobywać punkty w postaci kartek na towary deficytowe. Współzawodnictwo będzie prowadzone w zastępach (jawnie) i indywidualnie (tajnie).</a:t>
            </a:r>
            <a:br>
              <a:rPr lang="pl-PL" sz="1700" dirty="0" smtClean="0">
                <a:solidFill>
                  <a:schemeClr val="tx1"/>
                </a:solidFill>
              </a:rPr>
            </a:br>
            <a:r>
              <a:rPr lang="pl-PL" sz="1700" dirty="0" smtClean="0">
                <a:solidFill>
                  <a:schemeClr val="tx1"/>
                </a:solidFill>
              </a:rPr>
              <a:t/>
            </a:r>
            <a:br>
              <a:rPr lang="pl-PL" sz="1700" dirty="0" smtClean="0">
                <a:solidFill>
                  <a:schemeClr val="tx1"/>
                </a:solidFill>
              </a:rPr>
            </a:br>
            <a:r>
              <a:rPr lang="pl-PL" sz="1700" dirty="0" smtClean="0">
                <a:solidFill>
                  <a:schemeClr val="tx1"/>
                </a:solidFill>
              </a:rPr>
              <a:t>Punkty będzie można uzyskać lub stracić za aktywność (lub jej brak), a także za:</a:t>
            </a:r>
            <a:br>
              <a:rPr lang="pl-PL" sz="1700" dirty="0" smtClean="0">
                <a:solidFill>
                  <a:schemeClr val="tx1"/>
                </a:solidFill>
              </a:rPr>
            </a:br>
            <a:r>
              <a:rPr lang="pl-PL" sz="1700" dirty="0" smtClean="0">
                <a:solidFill>
                  <a:schemeClr val="tx1"/>
                </a:solidFill>
              </a:rPr>
              <a:t>- porządek w namiotach</a:t>
            </a:r>
            <a:br>
              <a:rPr lang="pl-PL" sz="1700" dirty="0" smtClean="0">
                <a:solidFill>
                  <a:schemeClr val="tx1"/>
                </a:solidFill>
              </a:rPr>
            </a:br>
            <a:r>
              <a:rPr lang="pl-PL" sz="1700" dirty="0" smtClean="0">
                <a:solidFill>
                  <a:schemeClr val="tx1"/>
                </a:solidFill>
              </a:rPr>
              <a:t>- punktualność stawiania się na zbiórki</a:t>
            </a:r>
            <a:br>
              <a:rPr lang="pl-PL" sz="1700" dirty="0" smtClean="0">
                <a:solidFill>
                  <a:schemeClr val="tx1"/>
                </a:solidFill>
              </a:rPr>
            </a:br>
            <a:r>
              <a:rPr lang="pl-PL" sz="1700" dirty="0" smtClean="0">
                <a:solidFill>
                  <a:schemeClr val="tx1"/>
                </a:solidFill>
              </a:rPr>
              <a:t>- własną inicjatywę</a:t>
            </a:r>
            <a:br>
              <a:rPr lang="pl-PL" sz="1700" dirty="0" smtClean="0">
                <a:solidFill>
                  <a:schemeClr val="tx1"/>
                </a:solidFill>
              </a:rPr>
            </a:br>
            <a:r>
              <a:rPr lang="pl-PL" sz="1700" dirty="0" smtClean="0">
                <a:solidFill>
                  <a:schemeClr val="tx1"/>
                </a:solidFill>
              </a:rPr>
              <a:t>- ogólną dyscyplinę</a:t>
            </a:r>
            <a:br>
              <a:rPr lang="pl-PL" sz="1700" dirty="0" smtClean="0">
                <a:solidFill>
                  <a:schemeClr val="tx1"/>
                </a:solidFill>
              </a:rPr>
            </a:br>
            <a:r>
              <a:rPr lang="pl-PL" sz="1700" dirty="0" smtClean="0">
                <a:solidFill>
                  <a:schemeClr val="tx1"/>
                </a:solidFill>
              </a:rPr>
              <a:t>- grę ekonomiczną trwającą cały obóz</a:t>
            </a:r>
            <a:br>
              <a:rPr lang="pl-PL" sz="1700" dirty="0" smtClean="0">
                <a:solidFill>
                  <a:schemeClr val="tx1"/>
                </a:solidFill>
              </a:rPr>
            </a:br>
            <a:r>
              <a:rPr lang="pl-PL" sz="1700" dirty="0" smtClean="0">
                <a:solidFill>
                  <a:schemeClr val="tx1"/>
                </a:solidFill>
              </a:rPr>
              <a:t>- zadania dodatkowe</a:t>
            </a:r>
            <a:br>
              <a:rPr lang="pl-PL" sz="1700" dirty="0" smtClean="0">
                <a:solidFill>
                  <a:schemeClr val="tx1"/>
                </a:solidFill>
              </a:rPr>
            </a:br>
            <a:r>
              <a:rPr lang="pl-PL" sz="1700" dirty="0" smtClean="0">
                <a:solidFill>
                  <a:schemeClr val="tx1"/>
                </a:solidFill>
              </a:rPr>
              <a:t>- realizację stopni i sprawności.</a:t>
            </a:r>
            <a:br>
              <a:rPr lang="pl-PL" sz="1700" dirty="0" smtClean="0">
                <a:solidFill>
                  <a:schemeClr val="tx1"/>
                </a:solidFill>
              </a:rPr>
            </a:br>
            <a:endParaRPr lang="pl-PL" sz="1700" dirty="0" smtClean="0">
              <a:solidFill>
                <a:schemeClr val="tx1"/>
              </a:solidFill>
              <a:latin typeface="Museo 300"/>
            </a:endParaRPr>
          </a:p>
        </p:txBody>
      </p:sp>
      <p:pic>
        <p:nvPicPr>
          <p:cNvPr id="1027" name="Obraz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2895600" cy="1133475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5652120" y="350559"/>
            <a:ext cx="2877711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14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Museo 300" charset="0"/>
              <a:ea typeface="Calibri" pitchFamily="34" charset="0"/>
              <a:cs typeface="Museo 500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lang="pl-PL" sz="1400" b="1" dirty="0" smtClean="0">
              <a:solidFill>
                <a:srgbClr val="FFFFFF"/>
              </a:solidFill>
              <a:latin typeface="Museo 300" charset="0"/>
              <a:ea typeface="Calibri" pitchFamily="34" charset="0"/>
              <a:cs typeface="Museo 500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Chorągiew Śląska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3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programowo-metodyczny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3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23 stycznia 2016 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5" descr="313505_254651077919496_276044113_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60648"/>
            <a:ext cx="18002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16" name="Podtytuł 15"/>
          <p:cNvSpPr>
            <a:spLocks noGrp="1"/>
          </p:cNvSpPr>
          <p:nvPr>
            <p:ph type="subTitle" idx="1"/>
          </p:nvPr>
        </p:nvSpPr>
        <p:spPr>
          <a:xfrm>
            <a:off x="1371600" y="2492896"/>
            <a:ext cx="6400800" cy="3096344"/>
          </a:xfrm>
        </p:spPr>
        <p:txBody>
          <a:bodyPr>
            <a:normAutofit/>
          </a:bodyPr>
          <a:lstStyle/>
          <a:p>
            <a:r>
              <a:rPr lang="pl-PL" sz="1800" b="1" dirty="0" smtClean="0">
                <a:solidFill>
                  <a:schemeClr val="tx1"/>
                </a:solidFill>
                <a:latin typeface="Museo 300"/>
              </a:rPr>
              <a:t>Czego nie zabieramy </a:t>
            </a:r>
            <a:r>
              <a:rPr lang="pl-PL" sz="1800" b="1" dirty="0" smtClean="0">
                <a:solidFill>
                  <a:schemeClr val="tx1"/>
                </a:solidFill>
                <a:latin typeface="Museo 300"/>
                <a:sym typeface="Wingdings" pitchFamily="2" charset="2"/>
              </a:rPr>
              <a:t></a:t>
            </a:r>
          </a:p>
          <a:p>
            <a:pPr algn="l"/>
            <a:r>
              <a:rPr lang="pl-PL" sz="1800" dirty="0" smtClean="0">
                <a:solidFill>
                  <a:schemeClr val="tx1"/>
                </a:solidFill>
                <a:latin typeface="Museo 300"/>
                <a:sym typeface="Wingdings" pitchFamily="2" charset="2"/>
              </a:rPr>
              <a:t>- Sprzętu elektronicznego szeroko pojętego -</a:t>
            </a:r>
          </a:p>
          <a:p>
            <a:pPr algn="l"/>
            <a:r>
              <a:rPr lang="pl-PL" sz="1800" dirty="0" smtClean="0">
                <a:solidFill>
                  <a:schemeClr val="tx1"/>
                </a:solidFill>
                <a:latin typeface="Museo 300"/>
                <a:sym typeface="Wingdings" pitchFamily="2" charset="2"/>
              </a:rPr>
              <a:t>jako organizatorzy nie bierzemy za to odpowiedzialności,</a:t>
            </a:r>
          </a:p>
          <a:p>
            <a:pPr algn="l"/>
            <a:r>
              <a:rPr lang="pl-PL" sz="1800" dirty="0" smtClean="0">
                <a:solidFill>
                  <a:schemeClr val="tx1"/>
                </a:solidFill>
                <a:latin typeface="Museo 300"/>
                <a:sym typeface="Wingdings" pitchFamily="2" charset="2"/>
              </a:rPr>
              <a:t>telefony komórkowe przechowujemy w ciągu dnia w zamkniętej skrzyni, rozdawane są w trakcie ciszy poobiedniej, ponieważ z trakcie zajęć prosimy zuchy i harcerze by nie korzystają z takiego sprzętu (w naszej </a:t>
            </a:r>
            <a:r>
              <a:rPr lang="pl-PL" sz="1800" dirty="0" err="1" smtClean="0">
                <a:solidFill>
                  <a:schemeClr val="tx1"/>
                </a:solidFill>
                <a:latin typeface="Museo 300"/>
                <a:sym typeface="Wingdings" pitchFamily="2" charset="2"/>
              </a:rPr>
              <a:t>czaso-przestrzeni</a:t>
            </a:r>
            <a:r>
              <a:rPr lang="pl-PL" sz="1800" dirty="0" smtClean="0">
                <a:solidFill>
                  <a:schemeClr val="tx1"/>
                </a:solidFill>
                <a:latin typeface="Museo 300"/>
                <a:sym typeface="Wingdings" pitchFamily="2" charset="2"/>
              </a:rPr>
              <a:t> nie istnieje pojęcie czasu wolnego)</a:t>
            </a:r>
          </a:p>
          <a:p>
            <a:pPr algn="l"/>
            <a:r>
              <a:rPr lang="pl-PL" sz="1800" dirty="0" smtClean="0">
                <a:solidFill>
                  <a:schemeClr val="tx1"/>
                </a:solidFill>
                <a:latin typeface="Museo 300"/>
                <a:sym typeface="Wingdings" pitchFamily="2" charset="2"/>
              </a:rPr>
              <a:t>- Nowych, drogich ubrań – lepiej rzeczy bardziej znoszone </a:t>
            </a:r>
            <a:br>
              <a:rPr lang="pl-PL" sz="1800" dirty="0" smtClean="0">
                <a:solidFill>
                  <a:schemeClr val="tx1"/>
                </a:solidFill>
                <a:latin typeface="Museo 300"/>
                <a:sym typeface="Wingdings" pitchFamily="2" charset="2"/>
              </a:rPr>
            </a:br>
            <a:r>
              <a:rPr lang="pl-PL" sz="1800" dirty="0" smtClean="0">
                <a:solidFill>
                  <a:schemeClr val="tx1"/>
                </a:solidFill>
                <a:latin typeface="Museo 300"/>
                <a:sym typeface="Wingdings" pitchFamily="2" charset="2"/>
              </a:rPr>
              <a:t>(wyjątek - mała reklamówka na wyjazd na Litwę)</a:t>
            </a:r>
          </a:p>
          <a:p>
            <a:endParaRPr lang="pl-PL" sz="1800" dirty="0" smtClean="0">
              <a:solidFill>
                <a:schemeClr val="tx1"/>
              </a:solidFill>
              <a:latin typeface="Museo 300"/>
              <a:sym typeface="Wingdings" pitchFamily="2" charset="2"/>
            </a:endParaRPr>
          </a:p>
          <a:p>
            <a:endParaRPr lang="pl-PL" sz="1800" dirty="0" smtClean="0">
              <a:solidFill>
                <a:schemeClr val="tx1"/>
              </a:solidFill>
              <a:latin typeface="Museo 300"/>
            </a:endParaRPr>
          </a:p>
        </p:txBody>
      </p:sp>
      <p:pic>
        <p:nvPicPr>
          <p:cNvPr id="1027" name="Obraz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2895600" cy="1133475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5652120" y="350559"/>
            <a:ext cx="2877711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14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Museo 300" charset="0"/>
              <a:ea typeface="Calibri" pitchFamily="34" charset="0"/>
              <a:cs typeface="Museo 500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lang="pl-PL" sz="1400" b="1" dirty="0" smtClean="0">
              <a:solidFill>
                <a:srgbClr val="FFFFFF"/>
              </a:solidFill>
              <a:latin typeface="Museo 300" charset="0"/>
              <a:ea typeface="Calibri" pitchFamily="34" charset="0"/>
              <a:cs typeface="Museo 500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Śląska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3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Obszar programowo-metodyczny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3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23 stycznia 2016 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5" descr="313505_254651077919496_276044113_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60648"/>
            <a:ext cx="18002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16" name="Podtytuł 15"/>
          <p:cNvSpPr>
            <a:spLocks noGrp="1"/>
          </p:cNvSpPr>
          <p:nvPr>
            <p:ph type="subTitle" idx="1"/>
          </p:nvPr>
        </p:nvSpPr>
        <p:spPr>
          <a:xfrm>
            <a:off x="1371600" y="2492896"/>
            <a:ext cx="6400800" cy="3096344"/>
          </a:xfrm>
        </p:spPr>
        <p:txBody>
          <a:bodyPr>
            <a:normAutofit/>
          </a:bodyPr>
          <a:lstStyle/>
          <a:p>
            <a:endParaRPr lang="pl-PL" sz="1800" dirty="0" smtClean="0">
              <a:solidFill>
                <a:schemeClr val="tx1"/>
              </a:solidFill>
              <a:latin typeface="Museo 300"/>
            </a:endParaRPr>
          </a:p>
          <a:p>
            <a:r>
              <a:rPr lang="pl-PL" sz="1800" dirty="0" smtClean="0">
                <a:solidFill>
                  <a:schemeClr val="tx1"/>
                </a:solidFill>
                <a:latin typeface="Museo 300"/>
              </a:rPr>
              <a:t>Kieszonkowe – według uznania (do drużynowego)</a:t>
            </a:r>
          </a:p>
          <a:p>
            <a:r>
              <a:rPr lang="pl-PL" sz="1800" dirty="0" smtClean="0">
                <a:solidFill>
                  <a:schemeClr val="tx1"/>
                </a:solidFill>
                <a:latin typeface="Museo 300"/>
              </a:rPr>
              <a:t>Wyjazd na Litwę – proponujemy część kieszonkowego w walucie EURO – wg uznania</a:t>
            </a:r>
          </a:p>
          <a:p>
            <a:r>
              <a:rPr lang="pl-PL" sz="1800" dirty="0" smtClean="0">
                <a:solidFill>
                  <a:schemeClr val="tx1"/>
                </a:solidFill>
                <a:latin typeface="Museo 300"/>
              </a:rPr>
              <a:t>Dowód osobisty, karta </a:t>
            </a:r>
            <a:r>
              <a:rPr lang="pl-PL" sz="1800" dirty="0" err="1" smtClean="0">
                <a:solidFill>
                  <a:schemeClr val="tx1"/>
                </a:solidFill>
                <a:latin typeface="Museo 300"/>
              </a:rPr>
              <a:t>E-kuz</a:t>
            </a:r>
            <a:r>
              <a:rPr lang="pl-PL" sz="1800" dirty="0" smtClean="0">
                <a:solidFill>
                  <a:schemeClr val="tx1"/>
                </a:solidFill>
                <a:latin typeface="Museo 300"/>
              </a:rPr>
              <a:t>  - do drużynowego</a:t>
            </a:r>
          </a:p>
          <a:p>
            <a:r>
              <a:rPr lang="pl-PL" sz="1800" dirty="0" smtClean="0">
                <a:solidFill>
                  <a:schemeClr val="tx1"/>
                </a:solidFill>
                <a:latin typeface="Museo 300"/>
              </a:rPr>
              <a:t>Choroby przewlekłe – dawkowanie (opisane) – do drużynowego</a:t>
            </a:r>
          </a:p>
        </p:txBody>
      </p:sp>
      <p:pic>
        <p:nvPicPr>
          <p:cNvPr id="1027" name="Obraz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2895600" cy="1133475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5652120" y="350559"/>
            <a:ext cx="2877711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14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Museo 300" charset="0"/>
              <a:ea typeface="Calibri" pitchFamily="34" charset="0"/>
              <a:cs typeface="Museo 500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lang="pl-PL" sz="1400" b="1" dirty="0" smtClean="0">
              <a:solidFill>
                <a:srgbClr val="FFFFFF"/>
              </a:solidFill>
              <a:latin typeface="Museo 300" charset="0"/>
              <a:ea typeface="Calibri" pitchFamily="34" charset="0"/>
              <a:cs typeface="Museo 500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Chorągiew Śląska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3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Obszar programowo-metodyczny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3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23 stycznia 2016 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5" descr="313505_254651077919496_276044113_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60648"/>
            <a:ext cx="18002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16" name="Podtytuł 15"/>
          <p:cNvSpPr>
            <a:spLocks noGrp="1"/>
          </p:cNvSpPr>
          <p:nvPr>
            <p:ph type="subTitle" idx="1"/>
          </p:nvPr>
        </p:nvSpPr>
        <p:spPr>
          <a:xfrm>
            <a:off x="1371600" y="2492896"/>
            <a:ext cx="6400800" cy="3096344"/>
          </a:xfrm>
        </p:spPr>
        <p:txBody>
          <a:bodyPr>
            <a:normAutofit/>
          </a:bodyPr>
          <a:lstStyle/>
          <a:p>
            <a:r>
              <a:rPr lang="pl-PL" sz="1800" b="1" dirty="0" smtClean="0">
                <a:solidFill>
                  <a:schemeClr val="tx1"/>
                </a:solidFill>
              </a:rPr>
              <a:t>Przykładowe zasady harcerskie i obozowe:</a:t>
            </a:r>
          </a:p>
          <a:p>
            <a:pPr marL="342900" indent="-342900" algn="l">
              <a:buAutoNum type="arabicPeriod"/>
            </a:pPr>
            <a:r>
              <a:rPr lang="pl-PL" sz="1800" dirty="0" smtClean="0">
                <a:solidFill>
                  <a:schemeClr val="tx1"/>
                </a:solidFill>
              </a:rPr>
              <a:t>Wymagamy od zuchów i harcerzy posłuszeństwa zgodnie z zasadami wychowania w ZHP – naszym celem jest wychowanie oraz zapewnienie bezpieczeństwa. Stosujemy system nagród i kar.  Pracujemy systemem małych grup (szóstki, zastępy).</a:t>
            </a:r>
          </a:p>
          <a:p>
            <a:pPr marL="342900" indent="-342900" algn="l">
              <a:buAutoNum type="arabicPeriod" startAt="2"/>
            </a:pPr>
            <a:r>
              <a:rPr lang="pl-PL" sz="1800" dirty="0" smtClean="0">
                <a:solidFill>
                  <a:schemeClr val="tx1"/>
                </a:solidFill>
              </a:rPr>
              <a:t>Zuchy i harcerze uczą się samodzielności i zdobywają nowe umiejętności w sposób dopasowany do wieku zgodnie z daną metodyką – np. praca ze sprzętem pionierskim, bytowanie w naturze.</a:t>
            </a:r>
          </a:p>
          <a:p>
            <a:pPr marL="342900" indent="-342900" algn="l">
              <a:buAutoNum type="arabicPeriod" startAt="3"/>
            </a:pPr>
            <a:r>
              <a:rPr lang="pl-PL" sz="1800" dirty="0" smtClean="0">
                <a:solidFill>
                  <a:schemeClr val="tx1"/>
                </a:solidFill>
              </a:rPr>
              <a:t>Do każdego zucha i harcerza podchodzimy indywidualnie.</a:t>
            </a:r>
          </a:p>
          <a:p>
            <a:pPr marL="342900" indent="-342900" algn="l"/>
            <a:endParaRPr lang="pl-PL" sz="1800" dirty="0" smtClean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endParaRPr lang="pl-PL" sz="1800" dirty="0" smtClean="0">
              <a:solidFill>
                <a:schemeClr val="tx1"/>
              </a:solidFill>
            </a:endParaRPr>
          </a:p>
          <a:p>
            <a:endParaRPr lang="pl-PL" sz="1800" dirty="0" smtClean="0"/>
          </a:p>
        </p:txBody>
      </p:sp>
      <p:pic>
        <p:nvPicPr>
          <p:cNvPr id="1027" name="Obraz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2895600" cy="1133475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5652120" y="719891"/>
            <a:ext cx="2877711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14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Museo 300" charset="0"/>
              <a:ea typeface="Calibri" pitchFamily="34" charset="0"/>
              <a:cs typeface="Museo 500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lang="pl-PL" sz="1400" b="1" dirty="0" smtClean="0">
              <a:solidFill>
                <a:srgbClr val="FFFFFF"/>
              </a:solidFill>
              <a:latin typeface="Museo 300" charset="0"/>
              <a:ea typeface="Calibri" pitchFamily="34" charset="0"/>
              <a:cs typeface="Museo 500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5" descr="313505_254651077919496_276044113_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60648"/>
            <a:ext cx="18002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16" name="Podtytuł 15"/>
          <p:cNvSpPr>
            <a:spLocks noGrp="1"/>
          </p:cNvSpPr>
          <p:nvPr>
            <p:ph type="subTitle" idx="1"/>
          </p:nvPr>
        </p:nvSpPr>
        <p:spPr>
          <a:xfrm>
            <a:off x="1371600" y="2492896"/>
            <a:ext cx="6400800" cy="3096344"/>
          </a:xfrm>
        </p:spPr>
        <p:txBody>
          <a:bodyPr>
            <a:normAutofit/>
          </a:bodyPr>
          <a:lstStyle/>
          <a:p>
            <a:r>
              <a:rPr lang="pl-PL" sz="1800" dirty="0" smtClean="0">
                <a:solidFill>
                  <a:schemeClr val="tx1"/>
                </a:solidFill>
                <a:latin typeface="Museo 300"/>
              </a:rPr>
              <a:t>Komendant obozu, kwatermistrz oraz drużynowi/wychowawcy </a:t>
            </a:r>
          </a:p>
          <a:p>
            <a:r>
              <a:rPr lang="pl-PL" sz="1800" dirty="0" smtClean="0">
                <a:solidFill>
                  <a:schemeClr val="tx1"/>
                </a:solidFill>
                <a:latin typeface="Museo 300"/>
              </a:rPr>
              <a:t>w trakcie obozu </a:t>
            </a:r>
          </a:p>
          <a:p>
            <a:r>
              <a:rPr lang="pl-PL" sz="1800" b="1" dirty="0" smtClean="0">
                <a:solidFill>
                  <a:schemeClr val="tx1"/>
                </a:solidFill>
                <a:latin typeface="Museo 300"/>
              </a:rPr>
              <a:t>podlegają kontroli  </a:t>
            </a:r>
          </a:p>
          <a:p>
            <a:r>
              <a:rPr lang="pl-PL" sz="1800" dirty="0" smtClean="0">
                <a:solidFill>
                  <a:schemeClr val="tx1"/>
                </a:solidFill>
                <a:latin typeface="Museo 300"/>
              </a:rPr>
              <a:t>Komendy Hufca i KRH, Komendy Chorągwi i KRCH</a:t>
            </a:r>
          </a:p>
          <a:p>
            <a:r>
              <a:rPr lang="pl-PL" sz="1800" dirty="0" smtClean="0">
                <a:solidFill>
                  <a:schemeClr val="tx1"/>
                </a:solidFill>
                <a:latin typeface="Museo 300"/>
              </a:rPr>
              <a:t>Sanepidowi, Kuratorium</a:t>
            </a:r>
          </a:p>
          <a:p>
            <a:endParaRPr lang="pl-PL" sz="1800" dirty="0" smtClean="0">
              <a:solidFill>
                <a:schemeClr val="tx1"/>
              </a:solidFill>
              <a:latin typeface="Museo 300"/>
            </a:endParaRPr>
          </a:p>
          <a:p>
            <a:r>
              <a:rPr lang="pl-PL" sz="1800" dirty="0" smtClean="0">
                <a:solidFill>
                  <a:schemeClr val="tx1"/>
                </a:solidFill>
                <a:latin typeface="Museo 300"/>
              </a:rPr>
              <a:t>Standardy bazy znajdują się na stronie naszego szczepu </a:t>
            </a:r>
          </a:p>
        </p:txBody>
      </p:sp>
      <p:pic>
        <p:nvPicPr>
          <p:cNvPr id="1027" name="Obraz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2895600" cy="1133475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5652120" y="350559"/>
            <a:ext cx="2877711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14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Museo 300" charset="0"/>
              <a:ea typeface="Calibri" pitchFamily="34" charset="0"/>
              <a:cs typeface="Museo 500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lang="pl-PL" sz="1400" b="1" dirty="0" smtClean="0">
              <a:solidFill>
                <a:srgbClr val="FFFFFF"/>
              </a:solidFill>
              <a:latin typeface="Museo 300" charset="0"/>
              <a:ea typeface="Calibri" pitchFamily="34" charset="0"/>
              <a:cs typeface="Museo 500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Chorągiew Śląska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3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Obszar programowo-metodyczny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3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23 stycznia 2016 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5" descr="313505_254651077919496_276044113_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60648"/>
            <a:ext cx="18002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16" name="Podtytuł 15"/>
          <p:cNvSpPr>
            <a:spLocks noGrp="1"/>
          </p:cNvSpPr>
          <p:nvPr>
            <p:ph type="subTitle" idx="1"/>
          </p:nvPr>
        </p:nvSpPr>
        <p:spPr>
          <a:xfrm>
            <a:off x="1371600" y="2492896"/>
            <a:ext cx="6400800" cy="3096344"/>
          </a:xfrm>
        </p:spPr>
        <p:txBody>
          <a:bodyPr>
            <a:normAutofit/>
          </a:bodyPr>
          <a:lstStyle/>
          <a:p>
            <a:endParaRPr lang="pl-PL" sz="1800" dirty="0" smtClean="0">
              <a:solidFill>
                <a:schemeClr val="tx1"/>
              </a:solidFill>
              <a:latin typeface="Museo 300"/>
            </a:endParaRPr>
          </a:p>
          <a:p>
            <a:r>
              <a:rPr lang="pl-PL" dirty="0" smtClean="0">
                <a:solidFill>
                  <a:schemeClr val="tx1"/>
                </a:solidFill>
                <a:latin typeface="Museo 300"/>
              </a:rPr>
              <a:t>Dziękujemy za uwagę!</a:t>
            </a:r>
          </a:p>
          <a:p>
            <a:r>
              <a:rPr lang="pl-PL" sz="2800" dirty="0" smtClean="0">
                <a:solidFill>
                  <a:schemeClr val="tx1"/>
                </a:solidFill>
                <a:latin typeface="Museo 300"/>
              </a:rPr>
              <a:t>Czuwaj!</a:t>
            </a:r>
          </a:p>
          <a:p>
            <a:endParaRPr lang="pl-PL" sz="2000" dirty="0" smtClean="0">
              <a:solidFill>
                <a:schemeClr val="tx1"/>
              </a:solidFill>
              <a:latin typeface="Museo 300"/>
            </a:endParaRPr>
          </a:p>
          <a:p>
            <a:r>
              <a:rPr lang="pl-PL" sz="2000" dirty="0" smtClean="0">
                <a:solidFill>
                  <a:schemeClr val="tx1"/>
                </a:solidFill>
                <a:latin typeface="Museo 300"/>
              </a:rPr>
              <a:t>do zobaczenia 30 czerwca </a:t>
            </a:r>
          </a:p>
          <a:p>
            <a:endParaRPr lang="pl-PL" sz="2000" dirty="0" smtClean="0">
              <a:solidFill>
                <a:schemeClr val="tx1"/>
              </a:solidFill>
              <a:latin typeface="Museo 300"/>
            </a:endParaRPr>
          </a:p>
          <a:p>
            <a:endParaRPr lang="pl-PL" sz="1800" dirty="0" smtClean="0">
              <a:solidFill>
                <a:schemeClr val="tx1"/>
              </a:solidFill>
              <a:latin typeface="Museo 300"/>
            </a:endParaRPr>
          </a:p>
        </p:txBody>
      </p:sp>
      <p:pic>
        <p:nvPicPr>
          <p:cNvPr id="1027" name="Obraz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2895600" cy="1133475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5652120" y="450586"/>
            <a:ext cx="2877711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14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Museo 300" charset="0"/>
              <a:ea typeface="Calibri" pitchFamily="34" charset="0"/>
              <a:cs typeface="Museo 500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lang="pl-PL" sz="1400" b="1" dirty="0" smtClean="0">
              <a:solidFill>
                <a:srgbClr val="FFFFFF"/>
              </a:solidFill>
              <a:latin typeface="Museo 300" charset="0"/>
              <a:ea typeface="Calibri" pitchFamily="34" charset="0"/>
              <a:cs typeface="Museo 500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Chorągiew Śląska</a:t>
            </a:r>
            <a:endParaRPr kumimoji="0" lang="pl-PL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r>
              <a:rPr kumimoji="0" lang="pl-PL" sz="13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Museo 300" charset="0"/>
                <a:ea typeface="Calibri" pitchFamily="34" charset="0"/>
                <a:cs typeface="Museo 500" charset="0"/>
              </a:rPr>
              <a:t>23 stycznia 2016 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563" algn="r"/>
                <a:tab pos="5940425" algn="r"/>
              </a:tabLst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5" descr="313505_254651077919496_276044113_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60648"/>
            <a:ext cx="18002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647</Words>
  <Application>Microsoft Office PowerPoint</Application>
  <PresentationFormat>Pokaz na ekranie (4:3)</PresentationFormat>
  <Paragraphs>107</Paragraphs>
  <Slides>11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2" baseType="lpstr">
      <vt:lpstr>Motyw pakietu Office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Patrycja</dc:creator>
  <cp:lastModifiedBy>Patrycja</cp:lastModifiedBy>
  <cp:revision>36</cp:revision>
  <dcterms:created xsi:type="dcterms:W3CDTF">2016-01-19T17:49:20Z</dcterms:created>
  <dcterms:modified xsi:type="dcterms:W3CDTF">2016-06-16T20:24:57Z</dcterms:modified>
</cp:coreProperties>
</file>